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2AF9B-0CE6-41B7-AF29-249F5634B67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9911033"/>
      </p:ext>
    </p:extLst>
  </p:cSld>
  <p:clrMapOvr>
    <a:masterClrMapping/>
  </p:clrMapOvr>
  <p:transition spd="slow" advTm="4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21.jpeg"/><Relationship Id="rId10" Type="http://schemas.openxmlformats.org/officeDocument/2006/relationships/image" Target="../media/image52.jpeg"/><Relationship Id="rId4" Type="http://schemas.openxmlformats.org/officeDocument/2006/relationships/image" Target="../media/image47.jpe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4508500"/>
            <a:ext cx="5905500" cy="1584325"/>
          </a:xfrm>
        </p:spPr>
        <p:txBody>
          <a:bodyPr/>
          <a:lstStyle/>
          <a:p>
            <a:pPr eaLnBrk="1" hangingPunct="1"/>
            <a:r>
              <a:rPr lang="en-US" altLang="tr-TR" sz="3400" b="1" smtClean="0">
                <a:solidFill>
                  <a:srgbClr val="000066"/>
                </a:solidFill>
                <a:latin typeface="Clarendon Condensed" pitchFamily="18" charset="0"/>
                <a:cs typeface="Times New Roman" pitchFamily="18" charset="0"/>
              </a:rPr>
              <a:t>ben-dor@usa.net</a:t>
            </a:r>
            <a:r>
              <a:rPr lang="en-US" altLang="tr-TR" sz="2000" b="1" smtClean="0">
                <a:solidFill>
                  <a:srgbClr val="000066"/>
                </a:solidFill>
                <a:latin typeface="Clarendon Condensed" pitchFamily="18" charset="0"/>
                <a:cs typeface="Times New Roman" pitchFamily="18" charset="0"/>
              </a:rPr>
              <a:t/>
            </a:r>
            <a:br>
              <a:rPr lang="en-US" altLang="tr-TR" sz="2000" b="1" smtClean="0">
                <a:solidFill>
                  <a:srgbClr val="000066"/>
                </a:solidFill>
                <a:latin typeface="Clarendon Condensed" pitchFamily="18" charset="0"/>
                <a:cs typeface="Times New Roman" pitchFamily="18" charset="0"/>
              </a:rPr>
            </a:br>
            <a:r>
              <a:rPr lang="en-US" altLang="tr-TR" sz="3200" b="1" smtClean="0">
                <a:solidFill>
                  <a:srgbClr val="000066"/>
                </a:solidFill>
                <a:latin typeface="Clarendon Condensed" pitchFamily="18" charset="0"/>
                <a:cs typeface="Times New Roman" pitchFamily="18" charset="0"/>
              </a:rPr>
              <a:t>www.bendorfruits.co.il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65175"/>
            <a:ext cx="691356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492375"/>
            <a:ext cx="199707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2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r-TR" b="1" smtClean="0">
                <a:solidFill>
                  <a:srgbClr val="006600"/>
                </a:solidFill>
                <a:latin typeface="Cambria" pitchFamily="18" charset="0"/>
              </a:rPr>
              <a:t>MT 10-24</a:t>
            </a:r>
          </a:p>
        </p:txBody>
      </p:sp>
      <p:pic>
        <p:nvPicPr>
          <p:cNvPr id="5123" name="Picture 5" descr="IMG_44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20713"/>
            <a:ext cx="838835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346075" y="6459538"/>
            <a:ext cx="5953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tr-TR" b="1">
                <a:solidFill>
                  <a:srgbClr val="CC0000"/>
                </a:solidFill>
                <a:latin typeface="Clarendon Condensed" pitchFamily="18" charset="0"/>
              </a:rPr>
              <a:t>25/6</a:t>
            </a:r>
          </a:p>
        </p:txBody>
      </p:sp>
      <p:pic>
        <p:nvPicPr>
          <p:cNvPr id="5125" name="Picture 6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6092825"/>
            <a:ext cx="5699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מלבן 8"/>
          <p:cNvSpPr>
            <a:spLocks noChangeArrowheads="1"/>
          </p:cNvSpPr>
          <p:nvPr/>
        </p:nvSpPr>
        <p:spPr bwMode="auto">
          <a:xfrm>
            <a:off x="7740650" y="6588125"/>
            <a:ext cx="1074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16225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88" y="1412875"/>
            <a:ext cx="9031287" cy="5445125"/>
          </a:xfrm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064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r-TR" b="1" smtClean="0">
                <a:solidFill>
                  <a:srgbClr val="006600"/>
                </a:solidFill>
                <a:latin typeface="Cambria" pitchFamily="18" charset="0"/>
              </a:rPr>
              <a:t>MT 10-24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107950" y="6499225"/>
            <a:ext cx="11509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tr-TR" b="1">
                <a:solidFill>
                  <a:schemeClr val="tx2"/>
                </a:solidFill>
                <a:latin typeface="Clarendon Condensed" pitchFamily="18" charset="0"/>
              </a:rPr>
              <a:t>25/6/2013</a:t>
            </a:r>
          </a:p>
        </p:txBody>
      </p:sp>
      <p:pic>
        <p:nvPicPr>
          <p:cNvPr id="6149" name="Picture 6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092825"/>
            <a:ext cx="5699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מלבן 8"/>
          <p:cNvSpPr>
            <a:spLocks noChangeArrowheads="1"/>
          </p:cNvSpPr>
          <p:nvPr/>
        </p:nvSpPr>
        <p:spPr bwMode="auto">
          <a:xfrm>
            <a:off x="8105775" y="6588125"/>
            <a:ext cx="1074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33004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650875"/>
            <a:ext cx="4606925" cy="6170613"/>
          </a:xfrm>
        </p:spPr>
      </p:pic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>
          <a:xfrm>
            <a:off x="511175" y="-34925"/>
            <a:ext cx="8229600" cy="727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r-TR" b="1" smtClean="0">
                <a:solidFill>
                  <a:srgbClr val="006600"/>
                </a:solidFill>
                <a:latin typeface="Cambria" pitchFamily="18" charset="0"/>
              </a:rPr>
              <a:t>MT 10-24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2268538" y="6486525"/>
            <a:ext cx="11509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tr-TR" b="1">
                <a:solidFill>
                  <a:schemeClr val="tx2"/>
                </a:solidFill>
                <a:latin typeface="Clarendon Condensed" pitchFamily="18" charset="0"/>
              </a:rPr>
              <a:t>25/6/2013</a:t>
            </a:r>
          </a:p>
        </p:txBody>
      </p:sp>
      <p:pic>
        <p:nvPicPr>
          <p:cNvPr id="7173" name="Picture 6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6021388"/>
            <a:ext cx="5699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מלבן 8"/>
          <p:cNvSpPr>
            <a:spLocks noChangeArrowheads="1"/>
          </p:cNvSpPr>
          <p:nvPr/>
        </p:nvSpPr>
        <p:spPr bwMode="auto">
          <a:xfrm>
            <a:off x="5867400" y="6516688"/>
            <a:ext cx="1074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35915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4551363" cy="6092825"/>
          </a:xfrm>
        </p:spPr>
      </p:pic>
      <p:pic>
        <p:nvPicPr>
          <p:cNvPr id="8195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765175"/>
            <a:ext cx="4551362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2700"/>
            <a:ext cx="8229600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r-TR" b="1" smtClean="0">
                <a:solidFill>
                  <a:srgbClr val="006600"/>
                </a:solidFill>
                <a:latin typeface="Cambria" pitchFamily="18" charset="0"/>
              </a:rPr>
              <a:t>MT 10-24</a:t>
            </a: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0" y="6510338"/>
            <a:ext cx="12588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tr-TR" b="1">
                <a:solidFill>
                  <a:srgbClr val="FA4234"/>
                </a:solidFill>
                <a:latin typeface="Clarendon Condensed" pitchFamily="18" charset="0"/>
              </a:rPr>
              <a:t>25/6/2013</a:t>
            </a:r>
          </a:p>
        </p:txBody>
      </p:sp>
      <p:pic>
        <p:nvPicPr>
          <p:cNvPr id="8198" name="Picture 6" descr="לוגו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092825"/>
            <a:ext cx="5699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מלבן 13"/>
          <p:cNvSpPr>
            <a:spLocks noChangeArrowheads="1"/>
          </p:cNvSpPr>
          <p:nvPr/>
        </p:nvSpPr>
        <p:spPr bwMode="auto">
          <a:xfrm>
            <a:off x="8105775" y="6588125"/>
            <a:ext cx="1074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  <p:pic>
        <p:nvPicPr>
          <p:cNvPr id="8200" name="Picture 6" descr="לוגו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6092825"/>
            <a:ext cx="569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מלבן 15"/>
          <p:cNvSpPr>
            <a:spLocks noChangeArrowheads="1"/>
          </p:cNvSpPr>
          <p:nvPr/>
        </p:nvSpPr>
        <p:spPr bwMode="auto">
          <a:xfrm>
            <a:off x="3492500" y="6588125"/>
            <a:ext cx="1073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19980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IMG_8065"/>
          <p:cNvPicPr>
            <a:picLocks noChangeAspect="1" noChangeArrowheads="1"/>
          </p:cNvPicPr>
          <p:nvPr/>
        </p:nvPicPr>
        <p:blipFill>
          <a:blip r:embed="rId2">
            <a:lum bright="-12000"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6250"/>
            <a:ext cx="7632700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5530850"/>
          </a:xfrm>
        </p:spPr>
        <p:txBody>
          <a:bodyPr/>
          <a:lstStyle/>
          <a:p>
            <a:pPr eaLnBrk="1" hangingPunct="1"/>
            <a:r>
              <a:rPr lang="en-US" altLang="tr-TR" sz="7200" b="1" smtClean="0">
                <a:solidFill>
                  <a:srgbClr val="FF0000"/>
                </a:solidFill>
                <a:latin typeface="Cambria" pitchFamily="18" charset="0"/>
              </a:rPr>
              <a:t>APPLE</a:t>
            </a:r>
            <a:r>
              <a:rPr lang="en-US" altLang="tr-TR" sz="6600" b="1" smtClean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altLang="tr-TR" sz="6600" b="1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en-US" altLang="tr-TR" sz="6600" b="1" smtClean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altLang="tr-TR" sz="6600" b="1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en-US" altLang="tr-TR" sz="6600" b="1" smtClean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altLang="tr-TR" sz="6600" b="1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en-US" altLang="tr-TR" sz="6600" b="1" smtClean="0">
                <a:solidFill>
                  <a:srgbClr val="FF0000"/>
                </a:solidFill>
                <a:latin typeface="Cambria" pitchFamily="18" charset="0"/>
              </a:rPr>
              <a:t>Odem Galina</a:t>
            </a:r>
          </a:p>
        </p:txBody>
      </p:sp>
      <p:pic>
        <p:nvPicPr>
          <p:cNvPr id="3076" name="Picture 7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229225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7021513" y="580548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36551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4"/>
          <p:cNvSpPr>
            <a:spLocks noChangeAspect="1" noChangeShapeType="1"/>
          </p:cNvSpPr>
          <p:nvPr/>
        </p:nvSpPr>
        <p:spPr bwMode="auto">
          <a:xfrm>
            <a:off x="3687763" y="16822738"/>
            <a:ext cx="10763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099" name="Rectangle 10"/>
          <p:cNvSpPr>
            <a:spLocks noChangeArrowheads="1"/>
          </p:cNvSpPr>
          <p:nvPr/>
        </p:nvSpPr>
        <p:spPr bwMode="auto">
          <a:xfrm>
            <a:off x="0" y="-10075863"/>
            <a:ext cx="609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ar-SA" altLang="tr-TR"/>
          </a:p>
        </p:txBody>
      </p:sp>
      <p:graphicFrame>
        <p:nvGraphicFramePr>
          <p:cNvPr id="27505" name="Group 881"/>
          <p:cNvGraphicFramePr>
            <a:graphicFrameLocks noGrp="1"/>
          </p:cNvGraphicFramePr>
          <p:nvPr/>
        </p:nvGraphicFramePr>
        <p:xfrm>
          <a:off x="5373688" y="-10066338"/>
          <a:ext cx="609600" cy="517818"/>
        </p:xfrm>
        <a:graphic>
          <a:graphicData uri="http://schemas.openxmlformats.org/drawingml/2006/table">
            <a:tbl>
              <a:tblPr rtl="1"/>
              <a:tblGrid>
                <a:gridCol w="609600"/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e-I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549" marB="4554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02" name="Text Box 917"/>
          <p:cNvSpPr txBox="1">
            <a:spLocks noChangeArrowheads="1"/>
          </p:cNvSpPr>
          <p:nvPr/>
        </p:nvSpPr>
        <p:spPr bwMode="auto">
          <a:xfrm>
            <a:off x="179388" y="549275"/>
            <a:ext cx="39608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ar-SA" altLang="tr-TR"/>
          </a:p>
        </p:txBody>
      </p:sp>
      <p:sp>
        <p:nvSpPr>
          <p:cNvPr id="4103" name="Text Box 939"/>
          <p:cNvSpPr txBox="1">
            <a:spLocks noChangeArrowheads="1"/>
          </p:cNvSpPr>
          <p:nvPr/>
        </p:nvSpPr>
        <p:spPr bwMode="auto">
          <a:xfrm>
            <a:off x="323850" y="188913"/>
            <a:ext cx="8569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sz="4000" b="1">
                <a:solidFill>
                  <a:schemeClr val="accent2"/>
                </a:solidFill>
                <a:latin typeface="Cambria" pitchFamily="18" charset="0"/>
              </a:rPr>
              <a:t>Ben-Dor selection: </a:t>
            </a:r>
            <a:r>
              <a:rPr lang="en-US" altLang="tr-TR" sz="3600" b="1">
                <a:latin typeface="Cambria" pitchFamily="18" charset="0"/>
              </a:rPr>
              <a:t>ODEM GALINA</a:t>
            </a:r>
          </a:p>
        </p:txBody>
      </p:sp>
      <p:sp>
        <p:nvSpPr>
          <p:cNvPr id="4104" name="Text Box 940"/>
          <p:cNvSpPr txBox="1">
            <a:spLocks noChangeArrowheads="1"/>
          </p:cNvSpPr>
          <p:nvPr/>
        </p:nvSpPr>
        <p:spPr bwMode="auto">
          <a:xfrm>
            <a:off x="755650" y="908050"/>
            <a:ext cx="8066088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sz="3200" b="1" dirty="0">
                <a:solidFill>
                  <a:srgbClr val="333399"/>
                </a:solidFill>
                <a:latin typeface="Cambria" pitchFamily="18" charset="0"/>
              </a:rPr>
              <a:t>Tree Characteristics</a:t>
            </a:r>
            <a:r>
              <a:rPr lang="en-US" altLang="tr-TR" sz="2800" b="1" dirty="0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tr-TR" sz="3200" dirty="0" smtClean="0">
                <a:latin typeface="Cambria" pitchFamily="18" charset="0"/>
              </a:rPr>
              <a:t>Tam </a:t>
            </a:r>
            <a:r>
              <a:rPr lang="en-US" altLang="tr-TR" sz="3200" dirty="0" err="1" smtClean="0">
                <a:latin typeface="Cambria" pitchFamily="18" charset="0"/>
              </a:rPr>
              <a:t>Çiçeklenme</a:t>
            </a:r>
            <a:r>
              <a:rPr lang="en-US" altLang="tr-TR" sz="3200" dirty="0" smtClean="0">
                <a:latin typeface="Cambria" pitchFamily="18" charset="0"/>
              </a:rPr>
              <a:t> </a:t>
            </a:r>
            <a:r>
              <a:rPr lang="en-US" altLang="tr-TR" sz="3200" dirty="0" err="1" smtClean="0">
                <a:latin typeface="Cambria" pitchFamily="18" charset="0"/>
              </a:rPr>
              <a:t>Zamanı</a:t>
            </a:r>
            <a:r>
              <a:rPr lang="en-US" altLang="tr-TR" sz="3200" dirty="0" smtClean="0">
                <a:latin typeface="Cambria" pitchFamily="18" charset="0"/>
              </a:rPr>
              <a:t>:              </a:t>
            </a:r>
            <a:r>
              <a:rPr lang="en-US" altLang="tr-TR" sz="3200" dirty="0">
                <a:latin typeface="Cambria" pitchFamily="18" charset="0"/>
              </a:rPr>
              <a:t>March 15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tr-TR" sz="3200" dirty="0" err="1" smtClean="0">
                <a:latin typeface="Cambria" pitchFamily="18" charset="0"/>
              </a:rPr>
              <a:t>Hasat</a:t>
            </a:r>
            <a:r>
              <a:rPr lang="en-US" altLang="tr-TR" sz="3200" dirty="0" smtClean="0">
                <a:latin typeface="Cambria" pitchFamily="18" charset="0"/>
              </a:rPr>
              <a:t> </a:t>
            </a:r>
            <a:r>
              <a:rPr lang="en-US" altLang="tr-TR" sz="3200" dirty="0" err="1" smtClean="0">
                <a:latin typeface="Cambria" pitchFamily="18" charset="0"/>
              </a:rPr>
              <a:t>Zamanı</a:t>
            </a:r>
            <a:r>
              <a:rPr lang="en-US" altLang="tr-TR" sz="3200" dirty="0" smtClean="0">
                <a:latin typeface="Cambria" pitchFamily="18" charset="0"/>
              </a:rPr>
              <a:t>:                    </a:t>
            </a:r>
            <a:r>
              <a:rPr lang="en-US" altLang="tr-TR" sz="3200" dirty="0">
                <a:latin typeface="Cambria" pitchFamily="18" charset="0"/>
              </a:rPr>
              <a:t>July 1- August 15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tr-TR" sz="3200" dirty="0" err="1" smtClean="0">
                <a:latin typeface="Cambria" pitchFamily="18" charset="0"/>
              </a:rPr>
              <a:t>Soğuklanma</a:t>
            </a:r>
            <a:r>
              <a:rPr lang="en-US" altLang="tr-TR" sz="3200" dirty="0" smtClean="0">
                <a:latin typeface="Cambria" pitchFamily="18" charset="0"/>
              </a:rPr>
              <a:t> </a:t>
            </a:r>
            <a:r>
              <a:rPr lang="en-US" altLang="tr-TR" sz="3200" dirty="0" err="1" smtClean="0">
                <a:latin typeface="Cambria" pitchFamily="18" charset="0"/>
              </a:rPr>
              <a:t>İsteği</a:t>
            </a:r>
            <a:r>
              <a:rPr lang="en-US" altLang="tr-TR" sz="3200" dirty="0" smtClean="0">
                <a:latin typeface="Cambria" pitchFamily="18" charset="0"/>
              </a:rPr>
              <a:t>:     </a:t>
            </a:r>
            <a:r>
              <a:rPr lang="en-US" altLang="tr-TR" sz="3200" dirty="0">
                <a:latin typeface="Cambria" pitchFamily="18" charset="0"/>
              </a:rPr>
              <a:t>From 200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tr-TR" sz="3200" dirty="0" err="1" smtClean="0">
                <a:latin typeface="Cambria" pitchFamily="18" charset="0"/>
              </a:rPr>
              <a:t>Büyüme</a:t>
            </a:r>
            <a:r>
              <a:rPr lang="en-US" altLang="tr-TR" sz="3200" dirty="0" smtClean="0">
                <a:latin typeface="Cambria" pitchFamily="18" charset="0"/>
              </a:rPr>
              <a:t> </a:t>
            </a:r>
            <a:r>
              <a:rPr lang="en-US" altLang="tr-TR" sz="3200" dirty="0" err="1" smtClean="0">
                <a:latin typeface="Cambria" pitchFamily="18" charset="0"/>
              </a:rPr>
              <a:t>Şekli</a:t>
            </a:r>
            <a:r>
              <a:rPr lang="en-US" altLang="tr-TR" sz="3200" dirty="0" smtClean="0">
                <a:latin typeface="Cambria" pitchFamily="18" charset="0"/>
              </a:rPr>
              <a:t>:                   </a:t>
            </a:r>
            <a:r>
              <a:rPr lang="en-US" altLang="tr-TR" sz="3200" dirty="0">
                <a:latin typeface="Cambria" pitchFamily="18" charset="0"/>
              </a:rPr>
              <a:t>Strong Vigor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tr-TR" sz="3200" dirty="0" err="1" smtClean="0">
                <a:latin typeface="Cambria" pitchFamily="18" charset="0"/>
              </a:rPr>
              <a:t>Meyve</a:t>
            </a:r>
            <a:r>
              <a:rPr lang="en-US" altLang="tr-TR" sz="3200" dirty="0" smtClean="0">
                <a:latin typeface="Cambria" pitchFamily="18" charset="0"/>
              </a:rPr>
              <a:t> </a:t>
            </a:r>
            <a:r>
              <a:rPr lang="en-US" altLang="tr-TR" sz="3200" dirty="0" err="1" smtClean="0">
                <a:latin typeface="Cambria" pitchFamily="18" charset="0"/>
              </a:rPr>
              <a:t>Görülen</a:t>
            </a:r>
            <a:r>
              <a:rPr lang="en-US" altLang="tr-TR" sz="3200" dirty="0" smtClean="0">
                <a:latin typeface="Cambria" pitchFamily="18" charset="0"/>
              </a:rPr>
              <a:t> </a:t>
            </a:r>
            <a:r>
              <a:rPr lang="en-US" altLang="tr-TR" sz="3200" dirty="0" err="1" smtClean="0">
                <a:latin typeface="Cambria" pitchFamily="18" charset="0"/>
              </a:rPr>
              <a:t>yer</a:t>
            </a:r>
            <a:r>
              <a:rPr lang="en-US" altLang="tr-TR" sz="3200" dirty="0" smtClean="0">
                <a:latin typeface="Cambria" pitchFamily="18" charset="0"/>
              </a:rPr>
              <a:t>:                  </a:t>
            </a:r>
            <a:r>
              <a:rPr lang="en-US" altLang="tr-TR" sz="3200" dirty="0" err="1" smtClean="0">
                <a:latin typeface="Cambria" pitchFamily="18" charset="0"/>
              </a:rPr>
              <a:t>Kısa</a:t>
            </a:r>
            <a:r>
              <a:rPr lang="en-US" altLang="tr-TR" sz="3200" dirty="0" smtClean="0">
                <a:latin typeface="Cambria" pitchFamily="18" charset="0"/>
              </a:rPr>
              <a:t> </a:t>
            </a:r>
            <a:r>
              <a:rPr lang="en-US" altLang="tr-TR" sz="3200" dirty="0" err="1" smtClean="0">
                <a:latin typeface="Cambria" pitchFamily="18" charset="0"/>
              </a:rPr>
              <a:t>Dallarda</a:t>
            </a:r>
            <a:endParaRPr lang="en-US" altLang="tr-TR" sz="3200" dirty="0">
              <a:latin typeface="Cambria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tr-TR" sz="3200" dirty="0" err="1" smtClean="0">
                <a:latin typeface="Cambria" pitchFamily="18" charset="0"/>
              </a:rPr>
              <a:t>Verim</a:t>
            </a:r>
            <a:r>
              <a:rPr lang="en-US" altLang="tr-TR" sz="3200" dirty="0" smtClean="0">
                <a:latin typeface="Cambria" pitchFamily="18" charset="0"/>
              </a:rPr>
              <a:t>:                    </a:t>
            </a:r>
            <a:r>
              <a:rPr lang="en-US" altLang="tr-TR" sz="3200" dirty="0" err="1" smtClean="0">
                <a:latin typeface="Cambria" pitchFamily="18" charset="0"/>
              </a:rPr>
              <a:t>Orta</a:t>
            </a:r>
            <a:endParaRPr lang="en-US" altLang="tr-TR" sz="3200" dirty="0">
              <a:latin typeface="Cambria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he-IL" altLang="tr-TR" sz="3200" dirty="0">
              <a:latin typeface="Cambria" pitchFamily="18" charset="0"/>
            </a:endParaRPr>
          </a:p>
        </p:txBody>
      </p:sp>
      <p:pic>
        <p:nvPicPr>
          <p:cNvPr id="4105" name="Picture 941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661025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942"/>
          <p:cNvSpPr txBox="1">
            <a:spLocks noChangeArrowheads="1"/>
          </p:cNvSpPr>
          <p:nvPr/>
        </p:nvSpPr>
        <p:spPr bwMode="auto">
          <a:xfrm>
            <a:off x="7092950" y="623728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2963396051"/>
      </p:ext>
    </p:extLst>
  </p:cSld>
  <p:clrMapOvr>
    <a:masterClrMapping/>
  </p:clrMapOvr>
  <p:transition spd="slow" advTm="18000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IMG_8062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80645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373688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7092950" y="5949950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28275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1835150" y="260350"/>
            <a:ext cx="554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600" b="1">
                <a:latin typeface="Cambria" pitchFamily="18" charset="0"/>
              </a:rPr>
              <a:t>ODEM GALINA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331913" y="1484313"/>
            <a:ext cx="6408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ar-SA" altLang="tr-TR"/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1547813" y="836613"/>
            <a:ext cx="6911975" cy="571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tr-TR" sz="3200" dirty="0">
                <a:solidFill>
                  <a:schemeClr val="accent2"/>
                </a:solidFill>
                <a:latin typeface="Cambria" pitchFamily="18" charset="0"/>
              </a:rPr>
              <a:t>Fruit Characteristics: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tr-TR" sz="2800" b="1" dirty="0" err="1" smtClean="0">
                <a:latin typeface="Cambria" pitchFamily="18" charset="0"/>
              </a:rPr>
              <a:t>Ebat</a:t>
            </a:r>
            <a:r>
              <a:rPr lang="en-US" altLang="tr-TR" sz="2800" b="1" dirty="0" smtClean="0">
                <a:latin typeface="Cambria" pitchFamily="18" charset="0"/>
              </a:rPr>
              <a:t> </a:t>
            </a:r>
            <a:r>
              <a:rPr lang="ru-RU" altLang="tr-TR" sz="2800" b="1" dirty="0">
                <a:latin typeface="Cambria" pitchFamily="18" charset="0"/>
              </a:rPr>
              <a:t>Ф</a:t>
            </a:r>
            <a:r>
              <a:rPr lang="en-US" altLang="tr-TR" sz="2800" b="1" dirty="0">
                <a:latin typeface="Cambria" pitchFamily="18" charset="0"/>
              </a:rPr>
              <a:t> (mm):          60-85 mm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tr-TR" sz="2800" b="1" dirty="0" err="1" smtClean="0">
                <a:latin typeface="Cambria" pitchFamily="18" charset="0"/>
              </a:rPr>
              <a:t>Renk</a:t>
            </a:r>
            <a:r>
              <a:rPr lang="en-US" altLang="tr-TR" sz="2800" b="1" dirty="0" smtClean="0">
                <a:latin typeface="Cambria" pitchFamily="18" charset="0"/>
              </a:rPr>
              <a:t> </a:t>
            </a:r>
            <a:r>
              <a:rPr lang="en-US" altLang="tr-TR" sz="2800" b="1" dirty="0" err="1">
                <a:latin typeface="Cambria" pitchFamily="18" charset="0"/>
              </a:rPr>
              <a:t>colour</a:t>
            </a:r>
            <a:r>
              <a:rPr lang="en-US" altLang="tr-TR" sz="2800" b="1" dirty="0">
                <a:latin typeface="Cambria" pitchFamily="18" charset="0"/>
              </a:rPr>
              <a:t>:        </a:t>
            </a:r>
            <a:r>
              <a:rPr lang="tr-TR" altLang="tr-TR" sz="2800" b="1" dirty="0" smtClean="0">
                <a:latin typeface="Cambria" pitchFamily="18" charset="0"/>
              </a:rPr>
              <a:t>Kırmızıya Dönük </a:t>
            </a:r>
            <a:r>
              <a:rPr lang="en-US" altLang="tr-TR" sz="2800" b="1" dirty="0" smtClean="0">
                <a:latin typeface="Cambria" pitchFamily="18" charset="0"/>
              </a:rPr>
              <a:t>90</a:t>
            </a:r>
            <a:r>
              <a:rPr lang="en-US" altLang="tr-TR" sz="2800" b="1" dirty="0">
                <a:latin typeface="Cambria" pitchFamily="18" charset="0"/>
              </a:rPr>
              <a:t>%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tr-TR" sz="2800" b="1" dirty="0" smtClean="0">
                <a:latin typeface="Cambria" pitchFamily="18" charset="0"/>
              </a:rPr>
              <a:t>Et </a:t>
            </a:r>
            <a:r>
              <a:rPr lang="en-US" altLang="tr-TR" sz="2800" b="1" dirty="0" err="1" smtClean="0">
                <a:latin typeface="Cambria" pitchFamily="18" charset="0"/>
              </a:rPr>
              <a:t>Rengi</a:t>
            </a:r>
            <a:r>
              <a:rPr lang="en-US" altLang="tr-TR" sz="2800" b="1" dirty="0" smtClean="0">
                <a:latin typeface="Cambria" pitchFamily="18" charset="0"/>
              </a:rPr>
              <a:t> :           </a:t>
            </a:r>
            <a:r>
              <a:rPr lang="tr-TR" altLang="tr-TR" sz="2800" b="1" dirty="0" smtClean="0">
                <a:latin typeface="Cambria" pitchFamily="18" charset="0"/>
              </a:rPr>
              <a:t>Açık Sarı</a:t>
            </a:r>
            <a:endParaRPr lang="en-US" altLang="tr-TR" sz="2800" b="1" dirty="0"/>
          </a:p>
          <a:p>
            <a:pPr eaLnBrk="1" hangingPunct="1">
              <a:spcBef>
                <a:spcPct val="50000"/>
              </a:spcBef>
            </a:pPr>
            <a:r>
              <a:rPr lang="tr-TR" altLang="tr-TR" sz="2800" b="1" dirty="0" smtClean="0">
                <a:latin typeface="Cambria" pitchFamily="18" charset="0"/>
              </a:rPr>
              <a:t>Şekil</a:t>
            </a:r>
            <a:r>
              <a:rPr lang="en-US" altLang="tr-TR" sz="2800" b="1" dirty="0" smtClean="0">
                <a:latin typeface="Cambria" pitchFamily="18" charset="0"/>
              </a:rPr>
              <a:t>:                       </a:t>
            </a:r>
            <a:r>
              <a:rPr lang="tr-TR" altLang="tr-TR" sz="2800" b="1" dirty="0" smtClean="0">
                <a:latin typeface="Cambria" pitchFamily="18" charset="0"/>
              </a:rPr>
              <a:t>Uzunlamasına</a:t>
            </a:r>
            <a:endParaRPr lang="en-US" altLang="tr-TR" sz="2800" b="1" dirty="0">
              <a:latin typeface="Cambria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tr-TR" altLang="tr-TR" sz="2800" b="1" dirty="0" smtClean="0">
                <a:latin typeface="Cambria" pitchFamily="18" charset="0"/>
              </a:rPr>
              <a:t>Tadı</a:t>
            </a:r>
            <a:r>
              <a:rPr lang="en-US" altLang="tr-TR" sz="2800" b="1" dirty="0" smtClean="0">
                <a:latin typeface="Cambria" pitchFamily="18" charset="0"/>
              </a:rPr>
              <a:t>:                        </a:t>
            </a:r>
            <a:r>
              <a:rPr lang="en-US" altLang="tr-TR" sz="2800" b="1" dirty="0">
                <a:latin typeface="Cambria" pitchFamily="18" charset="0"/>
              </a:rPr>
              <a:t>Sweet &amp; sour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800" b="1" dirty="0" smtClean="0">
                <a:latin typeface="Cambria" pitchFamily="18" charset="0"/>
              </a:rPr>
              <a:t>Doku </a:t>
            </a:r>
            <a:r>
              <a:rPr lang="en-US" altLang="tr-TR" sz="2800" b="1" dirty="0" smtClean="0">
                <a:latin typeface="Cambria" pitchFamily="18" charset="0"/>
              </a:rPr>
              <a:t>:                    </a:t>
            </a:r>
            <a:r>
              <a:rPr lang="tr-TR" altLang="tr-TR" sz="2800" b="1" dirty="0" smtClean="0">
                <a:latin typeface="Cambria" pitchFamily="18" charset="0"/>
              </a:rPr>
              <a:t>Çıtır ve sulu</a:t>
            </a:r>
            <a:endParaRPr lang="en-US" altLang="tr-TR" sz="2800" b="1" dirty="0">
              <a:latin typeface="Cambria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tr-TR" sz="2800" b="1" dirty="0">
                <a:latin typeface="Cambria" pitchFamily="18" charset="0"/>
              </a:rPr>
              <a:t>Brix:                           15%</a:t>
            </a:r>
            <a:endParaRPr lang="ru-RU" altLang="tr-TR" sz="2800" b="1" dirty="0">
              <a:latin typeface="Cambria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he-IL" altLang="tr-TR" sz="2800" b="1" dirty="0">
              <a:solidFill>
                <a:schemeClr val="accent2"/>
              </a:solidFill>
              <a:latin typeface="Cambria" pitchFamily="18" charset="0"/>
            </a:endParaRPr>
          </a:p>
        </p:txBody>
      </p:sp>
      <p:pic>
        <p:nvPicPr>
          <p:cNvPr id="6149" name="Picture 7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573405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343775" y="631031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21062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ODE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92150"/>
            <a:ext cx="489743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373688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5510213" y="5949950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408401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597775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10"/>
          <p:cNvSpPr txBox="1">
            <a:spLocks noChangeArrowheads="1"/>
          </p:cNvSpPr>
          <p:nvPr/>
        </p:nvSpPr>
        <p:spPr bwMode="auto">
          <a:xfrm>
            <a:off x="684213" y="5949950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ar-SA" altLang="tr-TR"/>
          </a:p>
        </p:txBody>
      </p:sp>
      <p:pic>
        <p:nvPicPr>
          <p:cNvPr id="9220" name="Picture 12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516563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6877050" y="609282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  <p:sp>
        <p:nvSpPr>
          <p:cNvPr id="9222" name="Rectangle 14"/>
          <p:cNvSpPr>
            <a:spLocks noChangeArrowheads="1"/>
          </p:cNvSpPr>
          <p:nvPr/>
        </p:nvSpPr>
        <p:spPr bwMode="auto">
          <a:xfrm>
            <a:off x="2555875" y="300038"/>
            <a:ext cx="3467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tr-TR" sz="4400" b="1">
                <a:solidFill>
                  <a:srgbClr val="FF0000"/>
                </a:solidFill>
                <a:latin typeface="Cambria" pitchFamily="18" charset="0"/>
              </a:rPr>
              <a:t>Odem Galina</a:t>
            </a:r>
          </a:p>
        </p:txBody>
      </p:sp>
    </p:spTree>
    <p:extLst>
      <p:ext uri="{BB962C8B-B14F-4D97-AF65-F5344CB8AC3E}">
        <p14:creationId xmlns:p14="http://schemas.microsoft.com/office/powerpoint/2010/main" val="15402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0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258048"/>
              </p:ext>
            </p:extLst>
          </p:nvPr>
        </p:nvGraphicFramePr>
        <p:xfrm>
          <a:off x="323850" y="1268413"/>
          <a:ext cx="8640763" cy="1679576"/>
        </p:xfrm>
        <a:graphic>
          <a:graphicData uri="http://schemas.openxmlformats.org/drawingml/2006/table">
            <a:tbl>
              <a:tblPr rtl="1"/>
              <a:tblGrid>
                <a:gridCol w="1101806"/>
                <a:gridCol w="1015901"/>
                <a:gridCol w="308132"/>
                <a:gridCol w="308131"/>
                <a:gridCol w="308132"/>
                <a:gridCol w="1639634"/>
                <a:gridCol w="981929"/>
                <a:gridCol w="2977098"/>
              </a:tblGrid>
              <a:tr h="839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Ebat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Et Ren</a:t>
                      </a: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Renk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FB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Hasat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Zamanı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FB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Brix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FB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Adı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FBF"/>
                    </a:solidFill>
                  </a:tcPr>
                </a:tc>
              </a:tr>
              <a:tr h="839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85-100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8" marR="91438" marT="45722" marB="4572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White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8" marR="91438" marT="45722" marB="4572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8" marR="91438" marT="45722" marB="4572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8" marR="91438" marT="45722" marB="4572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8" marR="91438" marT="45722" marB="45722" anchor="b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29/6-9/7</a:t>
                      </a:r>
                    </a:p>
                  </a:txBody>
                  <a:tcPr marL="89998" marR="89998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FB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89998" marR="89998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FB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Gelicious MT 16-9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6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נספק אודם גלינ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54075"/>
            <a:ext cx="8135938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516563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7451725" y="6092825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sz="1600" b="1">
                <a:solidFill>
                  <a:srgbClr val="3333FF"/>
                </a:solidFill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39515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unknow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765175"/>
            <a:ext cx="7559675" cy="5670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516563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7092950" y="6092825"/>
            <a:ext cx="1366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sz="1600" b="1">
                <a:solidFill>
                  <a:srgbClr val="3333FF"/>
                </a:solidFill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6986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G_8113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804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1979613" y="333375"/>
            <a:ext cx="5113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tr-TR" sz="3200" b="1">
                <a:solidFill>
                  <a:srgbClr val="FF0000"/>
                </a:solidFill>
                <a:latin typeface="Cambria" pitchFamily="18" charset="0"/>
              </a:rPr>
              <a:t>Odem Galina</a:t>
            </a:r>
          </a:p>
        </p:txBody>
      </p:sp>
      <p:pic>
        <p:nvPicPr>
          <p:cNvPr id="12292" name="Picture 6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445125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7453313" y="6021388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sz="1600" b="1">
                <a:solidFill>
                  <a:srgbClr val="3333FF"/>
                </a:solidFill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10144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גלינ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137525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941888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6805613" y="5518150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22170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8424862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445125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950075" y="602138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357370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IMG_8096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8496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797425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7596188" y="5373688"/>
            <a:ext cx="13668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sz="1600" b="1">
                <a:solidFill>
                  <a:srgbClr val="3333FF"/>
                </a:solidFill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4371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ODEM GALINA 050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196975"/>
            <a:ext cx="8353425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229225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7740650" y="5878513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sz="1600" b="1">
                <a:solidFill>
                  <a:srgbClr val="3333FF"/>
                </a:solidFill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42264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11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0350"/>
            <a:ext cx="7561263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5461">
            <a:off x="7812088" y="573405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 rot="-163579">
            <a:off x="7524750" y="6308725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sz="1600" b="1">
                <a:solidFill>
                  <a:srgbClr val="3333FF"/>
                </a:solidFill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32271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untitled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704138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661025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7380288" y="6235700"/>
            <a:ext cx="1223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sz="1600" b="1">
                <a:solidFill>
                  <a:srgbClr val="3333FF"/>
                </a:solidFill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14795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777162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373688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237413" y="5948363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sz="1600" b="1">
                <a:solidFill>
                  <a:srgbClr val="3333FF"/>
                </a:solidFill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322624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כותרת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r-TR" b="1" smtClean="0">
                <a:solidFill>
                  <a:srgbClr val="00B050"/>
                </a:solidFill>
                <a:latin typeface="Cambria" pitchFamily="18" charset="0"/>
              </a:rPr>
              <a:t>Gelicious- NT 16-9</a:t>
            </a:r>
            <a:endParaRPr lang="he-IL" altLang="tr-TR" b="1" smtClean="0">
              <a:solidFill>
                <a:srgbClr val="00B050"/>
              </a:solidFill>
              <a:latin typeface="Cambria" pitchFamily="18" charset="0"/>
            </a:endParaRPr>
          </a:p>
        </p:txBody>
      </p:sp>
      <p:pic>
        <p:nvPicPr>
          <p:cNvPr id="4099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11919" r="9535" b="12675"/>
          <a:stretch>
            <a:fillRect/>
          </a:stretch>
        </p:blipFill>
        <p:spPr>
          <a:xfrm>
            <a:off x="539750" y="1112838"/>
            <a:ext cx="8064500" cy="5561012"/>
          </a:xfrm>
        </p:spPr>
      </p:pic>
      <p:pic>
        <p:nvPicPr>
          <p:cNvPr id="4100" name="Picture 6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76925"/>
            <a:ext cx="569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מלבן 7"/>
          <p:cNvSpPr>
            <a:spLocks noChangeArrowheads="1"/>
          </p:cNvSpPr>
          <p:nvPr/>
        </p:nvSpPr>
        <p:spPr bwMode="auto">
          <a:xfrm>
            <a:off x="7596188" y="6372225"/>
            <a:ext cx="1074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8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untitled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8281988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516563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 rot="-128568">
            <a:off x="7164388" y="6088063"/>
            <a:ext cx="1220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r-TR" sz="1600" b="1">
                <a:solidFill>
                  <a:srgbClr val="3333FF"/>
                </a:solidFill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13504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כותרת 1"/>
          <p:cNvSpPr>
            <a:spLocks noGrp="1"/>
          </p:cNvSpPr>
          <p:nvPr>
            <p:ph type="title"/>
          </p:nvPr>
        </p:nvSpPr>
        <p:spPr>
          <a:xfrm>
            <a:off x="468313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2013- Odem Galina</a:t>
            </a:r>
            <a:endParaRPr lang="he-IL" altLang="tr-TR" smtClean="0"/>
          </a:p>
        </p:txBody>
      </p:sp>
      <p:pic>
        <p:nvPicPr>
          <p:cNvPr id="21507" name="Picture 2" descr="Y:\אילנה\צילומים\צילום 2013\פרי 2013\תפוח\אודם אליפלט ב.ב\IMG_39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58900"/>
            <a:ext cx="7246937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7342188" y="6508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240564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7037388" cy="5257800"/>
          </a:xfrm>
        </p:spPr>
      </p:pic>
      <p:sp>
        <p:nvSpPr>
          <p:cNvPr id="22531" name="כותרת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2013- Odem Galina</a:t>
            </a:r>
            <a:endParaRPr lang="he-IL" altLang="tr-TR" smtClean="0"/>
          </a:p>
        </p:txBody>
      </p:sp>
      <p:pic>
        <p:nvPicPr>
          <p:cNvPr id="22532" name="Picture 7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7342188" y="6508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15677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8575" y="1484313"/>
            <a:ext cx="3995738" cy="5351462"/>
          </a:xfrm>
        </p:spPr>
      </p:pic>
      <p:pic>
        <p:nvPicPr>
          <p:cNvPr id="2355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997200"/>
            <a:ext cx="51212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2013- Odem Galina</a:t>
            </a:r>
            <a:endParaRPr lang="he-IL" altLang="tr-TR" smtClean="0"/>
          </a:p>
        </p:txBody>
      </p:sp>
      <p:pic>
        <p:nvPicPr>
          <p:cNvPr id="23557" name="Picture 7" descr="לוגו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7342188" y="6508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15243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125538"/>
            <a:ext cx="7632700" cy="5700712"/>
          </a:xfrm>
        </p:spPr>
      </p:pic>
      <p:sp>
        <p:nvSpPr>
          <p:cNvPr id="24579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2013- Odem Galina</a:t>
            </a:r>
            <a:endParaRPr lang="he-IL" altLang="tr-TR" smtClean="0"/>
          </a:p>
        </p:txBody>
      </p:sp>
      <p:pic>
        <p:nvPicPr>
          <p:cNvPr id="24580" name="Picture 7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7342188" y="6508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6825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550" y="1125538"/>
            <a:ext cx="7615238" cy="5688012"/>
          </a:xfrm>
        </p:spPr>
      </p:pic>
      <p:sp>
        <p:nvSpPr>
          <p:cNvPr id="25603" name="כותרת 1"/>
          <p:cNvSpPr>
            <a:spLocks noGrp="1"/>
          </p:cNvSpPr>
          <p:nvPr>
            <p:ph type="title"/>
          </p:nvPr>
        </p:nvSpPr>
        <p:spPr>
          <a:xfrm>
            <a:off x="468313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2013- Odem Galina</a:t>
            </a:r>
            <a:endParaRPr lang="he-IL" altLang="tr-TR" smtClean="0"/>
          </a:p>
        </p:txBody>
      </p:sp>
      <p:pic>
        <p:nvPicPr>
          <p:cNvPr id="25604" name="Picture 7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7342188" y="6508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424226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812800"/>
            <a:ext cx="8064500" cy="6024563"/>
          </a:xfrm>
        </p:spPr>
      </p:pic>
      <p:sp>
        <p:nvSpPr>
          <p:cNvPr id="26627" name="כותרת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2013- Odem Galina</a:t>
            </a:r>
            <a:endParaRPr lang="he-IL" altLang="tr-TR" smtClean="0"/>
          </a:p>
        </p:txBody>
      </p:sp>
      <p:pic>
        <p:nvPicPr>
          <p:cNvPr id="26628" name="Picture 7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7342188" y="6508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20270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103313"/>
            <a:ext cx="7704138" cy="5754687"/>
          </a:xfrm>
        </p:spPr>
      </p:pic>
      <p:sp>
        <p:nvSpPr>
          <p:cNvPr id="27651" name="כותרת 1"/>
          <p:cNvSpPr>
            <a:spLocks noGrp="1"/>
          </p:cNvSpPr>
          <p:nvPr>
            <p:ph type="title"/>
          </p:nvPr>
        </p:nvSpPr>
        <p:spPr>
          <a:xfrm>
            <a:off x="468313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2013- Odem Galina</a:t>
            </a:r>
            <a:endParaRPr lang="he-IL" altLang="tr-TR" smtClean="0"/>
          </a:p>
        </p:txBody>
      </p:sp>
      <p:pic>
        <p:nvPicPr>
          <p:cNvPr id="27652" name="Picture 7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7342188" y="6508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2065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כותרת 1"/>
          <p:cNvSpPr>
            <a:spLocks noGrp="1"/>
          </p:cNvSpPr>
          <p:nvPr>
            <p:ph type="title"/>
          </p:nvPr>
        </p:nvSpPr>
        <p:spPr>
          <a:xfrm>
            <a:off x="179388" y="20638"/>
            <a:ext cx="8229600" cy="1143000"/>
          </a:xfrm>
        </p:spPr>
        <p:txBody>
          <a:bodyPr/>
          <a:lstStyle/>
          <a:p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June 2013- Odem Galina</a:t>
            </a:r>
            <a:endParaRPr lang="he-IL" altLang="tr-TR" smtClean="0"/>
          </a:p>
        </p:txBody>
      </p:sp>
      <p:pic>
        <p:nvPicPr>
          <p:cNvPr id="28675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58900"/>
            <a:ext cx="4140200" cy="5519738"/>
          </a:xfrm>
        </p:spPr>
      </p:pic>
      <p:pic>
        <p:nvPicPr>
          <p:cNvPr id="28676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1557338"/>
            <a:ext cx="5005387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לוגו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7342188" y="6508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106610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8925"/>
            <a:ext cx="7561262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כותרת 1"/>
          <p:cNvSpPr>
            <a:spLocks noGrp="1"/>
          </p:cNvSpPr>
          <p:nvPr>
            <p:ph type="title"/>
          </p:nvPr>
        </p:nvSpPr>
        <p:spPr>
          <a:xfrm>
            <a:off x="107950" y="79375"/>
            <a:ext cx="8229600" cy="1143000"/>
          </a:xfrm>
        </p:spPr>
        <p:txBody>
          <a:bodyPr/>
          <a:lstStyle/>
          <a:p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June 2013- Odem Galina</a:t>
            </a:r>
            <a:endParaRPr lang="he-IL" altLang="tr-TR" smtClean="0"/>
          </a:p>
        </p:txBody>
      </p:sp>
      <p:pic>
        <p:nvPicPr>
          <p:cNvPr id="29700" name="Picture 7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7342188" y="6508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38919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17996" r="3513" b="16293"/>
          <a:stretch>
            <a:fillRect/>
          </a:stretch>
        </p:blipFill>
        <p:spPr>
          <a:xfrm>
            <a:off x="128588" y="1700213"/>
            <a:ext cx="8836025" cy="4775200"/>
          </a:xfrm>
        </p:spPr>
      </p:pic>
      <p:sp>
        <p:nvSpPr>
          <p:cNvPr id="5123" name="כותרת 1"/>
          <p:cNvSpPr>
            <a:spLocks noGrp="1"/>
          </p:cNvSpPr>
          <p:nvPr>
            <p:ph type="title"/>
          </p:nvPr>
        </p:nvSpPr>
        <p:spPr>
          <a:xfrm>
            <a:off x="449263" y="-14288"/>
            <a:ext cx="8229600" cy="63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r-TR" b="1" smtClean="0">
                <a:solidFill>
                  <a:srgbClr val="00B050"/>
                </a:solidFill>
                <a:latin typeface="Cambria" pitchFamily="18" charset="0"/>
              </a:rPr>
              <a:t>Gelicious NT 16-9</a:t>
            </a:r>
            <a:endParaRPr lang="he-IL" altLang="tr-TR" b="1" smtClean="0">
              <a:solidFill>
                <a:srgbClr val="00B050"/>
              </a:solidFill>
              <a:latin typeface="Cambria" pitchFamily="18" charset="0"/>
            </a:endParaRPr>
          </a:p>
        </p:txBody>
      </p:sp>
      <p:pic>
        <p:nvPicPr>
          <p:cNvPr id="5124" name="Picture 6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5661025"/>
            <a:ext cx="569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מלבן 8"/>
          <p:cNvSpPr>
            <a:spLocks noChangeArrowheads="1"/>
          </p:cNvSpPr>
          <p:nvPr/>
        </p:nvSpPr>
        <p:spPr bwMode="auto">
          <a:xfrm>
            <a:off x="7962900" y="6156325"/>
            <a:ext cx="1073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6952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25575"/>
            <a:ext cx="84963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כותרת 1"/>
          <p:cNvSpPr>
            <a:spLocks noGrp="1"/>
          </p:cNvSpPr>
          <p:nvPr>
            <p:ph type="title"/>
          </p:nvPr>
        </p:nvSpPr>
        <p:spPr>
          <a:xfrm>
            <a:off x="107950" y="0"/>
            <a:ext cx="8229600" cy="1143000"/>
          </a:xfrm>
        </p:spPr>
        <p:txBody>
          <a:bodyPr/>
          <a:lstStyle/>
          <a:p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June 2013- Odem Galina</a:t>
            </a:r>
            <a:endParaRPr lang="he-IL" altLang="tr-TR" smtClean="0"/>
          </a:p>
        </p:txBody>
      </p:sp>
      <p:pic>
        <p:nvPicPr>
          <p:cNvPr id="30724" name="Picture 7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7342188" y="6508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41728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201738"/>
            <a:ext cx="7416800" cy="5562600"/>
          </a:xfrm>
        </p:spPr>
      </p:pic>
      <p:sp>
        <p:nvSpPr>
          <p:cNvPr id="31747" name="כותרת 1"/>
          <p:cNvSpPr>
            <a:spLocks noGrp="1"/>
          </p:cNvSpPr>
          <p:nvPr>
            <p:ph type="title"/>
          </p:nvPr>
        </p:nvSpPr>
        <p:spPr>
          <a:xfrm>
            <a:off x="304800" y="7938"/>
            <a:ext cx="8229600" cy="1143000"/>
          </a:xfrm>
        </p:spPr>
        <p:txBody>
          <a:bodyPr/>
          <a:lstStyle/>
          <a:p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July 2013- Pink Crunch</a:t>
            </a:r>
            <a:endParaRPr lang="he-IL" altLang="tr-TR" smtClean="0"/>
          </a:p>
        </p:txBody>
      </p:sp>
      <p:pic>
        <p:nvPicPr>
          <p:cNvPr id="31748" name="Picture 7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0"/>
            <a:ext cx="64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7342188" y="6508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1808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835150" y="3789363"/>
            <a:ext cx="5618163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tr-TR" sz="3400" b="1">
                <a:solidFill>
                  <a:srgbClr val="000066"/>
                </a:solidFill>
                <a:latin typeface="Clarendon Condensed" pitchFamily="18" charset="0"/>
                <a:cs typeface="Times New Roman" pitchFamily="18" charset="0"/>
              </a:rPr>
              <a:t>ben-dor@usa.net</a:t>
            </a:r>
            <a:r>
              <a:rPr lang="en-US" altLang="tr-TR" sz="2000" b="1">
                <a:solidFill>
                  <a:srgbClr val="000066"/>
                </a:solidFill>
                <a:latin typeface="Clarendon Condensed" pitchFamily="18" charset="0"/>
                <a:cs typeface="Times New Roman" pitchFamily="18" charset="0"/>
              </a:rPr>
              <a:t/>
            </a:r>
            <a:br>
              <a:rPr lang="en-US" altLang="tr-TR" sz="2000" b="1">
                <a:solidFill>
                  <a:srgbClr val="000066"/>
                </a:solidFill>
                <a:latin typeface="Clarendon Condensed" pitchFamily="18" charset="0"/>
                <a:cs typeface="Times New Roman" pitchFamily="18" charset="0"/>
              </a:rPr>
            </a:br>
            <a:r>
              <a:rPr lang="en-US" altLang="tr-TR" sz="3200" b="1">
                <a:solidFill>
                  <a:srgbClr val="000066"/>
                </a:solidFill>
                <a:latin typeface="Clarendon Condensed" pitchFamily="18" charset="0"/>
                <a:cs typeface="Times New Roman" pitchFamily="18" charset="0"/>
              </a:rPr>
              <a:t>www.bendorfruits.co.il</a:t>
            </a:r>
          </a:p>
        </p:txBody>
      </p:sp>
      <p:pic>
        <p:nvPicPr>
          <p:cNvPr id="32771" name="Picture 5" descr="לוגו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76475"/>
            <a:ext cx="14271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IMG_8096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33375"/>
            <a:ext cx="1271588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IMG_8096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924175"/>
            <a:ext cx="12954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unknow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5825" y="5373688"/>
            <a:ext cx="1655763" cy="124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5" name="Picture 9" descr="IMG_8065"/>
          <p:cNvPicPr>
            <a:picLocks noChangeAspect="1" noChangeArrowheads="1"/>
          </p:cNvPicPr>
          <p:nvPr/>
        </p:nvPicPr>
        <p:blipFill>
          <a:blip r:embed="rId6">
            <a:lum bright="-12000"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36842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0" descr="untitled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33375"/>
            <a:ext cx="18732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1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149725"/>
            <a:ext cx="13668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2" descr="11"/>
          <p:cNvPicPr>
            <a:picLocks noChangeAspect="1" noChangeArrowheads="1"/>
          </p:cNvPicPr>
          <p:nvPr/>
        </p:nvPicPr>
        <p:blipFill>
          <a:blip r:embed="rId9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628775"/>
            <a:ext cx="1366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3" descr="ODEM GALINA 050"/>
          <p:cNvPicPr>
            <a:picLocks noChangeAspect="1" noChangeArrowheads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300663"/>
            <a:ext cx="187166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4" descr="IMG_0442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1439863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5" descr="IMG_037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144145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6" descr="IMG_0374"/>
          <p:cNvPicPr>
            <a:picLocks noChangeAspect="1" noChangeArrowheads="1"/>
          </p:cNvPicPr>
          <p:nvPr/>
        </p:nvPicPr>
        <p:blipFill>
          <a:blip r:embed="rId1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14398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7" descr="פיטם"/>
          <p:cNvPicPr>
            <a:picLocks noChangeAspect="1" noChangeArrowheads="1"/>
          </p:cNvPicPr>
          <p:nvPr/>
        </p:nvPicPr>
        <p:blipFill>
          <a:blip r:embed="rId1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16563"/>
            <a:ext cx="14398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5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כותרת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r-TR" b="1" smtClean="0">
                <a:solidFill>
                  <a:srgbClr val="00B050"/>
                </a:solidFill>
                <a:latin typeface="Cambria" pitchFamily="18" charset="0"/>
              </a:rPr>
              <a:t>Gelicious- NT 16-9</a:t>
            </a:r>
            <a:endParaRPr lang="he-IL" altLang="tr-TR" b="1" smtClean="0">
              <a:solidFill>
                <a:srgbClr val="00B050"/>
              </a:solidFill>
              <a:latin typeface="Cambria" pitchFamily="18" charset="0"/>
            </a:endParaRPr>
          </a:p>
        </p:txBody>
      </p:sp>
      <p:grpSp>
        <p:nvGrpSpPr>
          <p:cNvPr id="6147" name="קבוצה 5"/>
          <p:cNvGrpSpPr>
            <a:grpSpLocks/>
          </p:cNvGrpSpPr>
          <p:nvPr/>
        </p:nvGrpSpPr>
        <p:grpSpPr bwMode="auto">
          <a:xfrm>
            <a:off x="7596188" y="5938838"/>
            <a:ext cx="1074737" cy="866775"/>
            <a:chOff x="7596188" y="5876925"/>
            <a:chExt cx="1074737" cy="865188"/>
          </a:xfrm>
        </p:grpSpPr>
        <p:pic>
          <p:nvPicPr>
            <p:cNvPr id="6149" name="Picture 6" descr="לוגו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5876925"/>
              <a:ext cx="5699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" name="מלבן 7"/>
            <p:cNvSpPr>
              <a:spLocks noChangeArrowheads="1"/>
            </p:cNvSpPr>
            <p:nvPr/>
          </p:nvSpPr>
          <p:spPr bwMode="auto">
            <a:xfrm>
              <a:off x="7596188" y="6372225"/>
              <a:ext cx="1074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</a:pPr>
              <a:r>
                <a:rPr lang="en-US" altLang="tr-TR" b="1">
                  <a:solidFill>
                    <a:schemeClr val="accent2"/>
                  </a:solidFill>
                  <a:latin typeface="Cambria" pitchFamily="18" charset="0"/>
                </a:rPr>
                <a:t>Ben-Dor</a:t>
              </a:r>
            </a:p>
          </p:txBody>
        </p:sp>
      </p:grpSp>
      <p:pic>
        <p:nvPicPr>
          <p:cNvPr id="6148" name="מציין מיקום תוכן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t="-246" r="14546" b="7661"/>
          <a:stretch>
            <a:fillRect/>
          </a:stretch>
        </p:blipFill>
        <p:spPr>
          <a:xfrm>
            <a:off x="1403350" y="669925"/>
            <a:ext cx="6264275" cy="6072188"/>
          </a:xfrm>
        </p:spPr>
      </p:pic>
    </p:spTree>
    <p:extLst>
      <p:ext uri="{BB962C8B-B14F-4D97-AF65-F5344CB8AC3E}">
        <p14:creationId xmlns:p14="http://schemas.microsoft.com/office/powerpoint/2010/main" val="2367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708025"/>
            <a:ext cx="8043862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כותרת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r-TR" b="1" smtClean="0">
                <a:solidFill>
                  <a:srgbClr val="00B050"/>
                </a:solidFill>
                <a:latin typeface="Cambria" pitchFamily="18" charset="0"/>
              </a:rPr>
              <a:t>Gelicious- NT 16-9</a:t>
            </a:r>
            <a:endParaRPr lang="he-IL" altLang="tr-TR" b="1" smtClean="0">
              <a:solidFill>
                <a:srgbClr val="00B050"/>
              </a:solidFill>
              <a:latin typeface="Cambria" pitchFamily="18" charset="0"/>
            </a:endParaRPr>
          </a:p>
        </p:txBody>
      </p:sp>
      <p:pic>
        <p:nvPicPr>
          <p:cNvPr id="7172" name="Picture 6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76925"/>
            <a:ext cx="569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מלבן 7"/>
          <p:cNvSpPr>
            <a:spLocks noChangeArrowheads="1"/>
          </p:cNvSpPr>
          <p:nvPr/>
        </p:nvSpPr>
        <p:spPr bwMode="auto">
          <a:xfrm>
            <a:off x="7596188" y="6372225"/>
            <a:ext cx="1074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19872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t="8833" r="21222" b="19177"/>
          <a:stretch>
            <a:fillRect/>
          </a:stretch>
        </p:blipFill>
        <p:spPr bwMode="auto">
          <a:xfrm>
            <a:off x="755650" y="715963"/>
            <a:ext cx="7561263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כותרת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r-TR" b="1" smtClean="0">
                <a:solidFill>
                  <a:srgbClr val="00B050"/>
                </a:solidFill>
                <a:latin typeface="Cambria" pitchFamily="18" charset="0"/>
              </a:rPr>
              <a:t>Gelicious- NT 16-9</a:t>
            </a:r>
            <a:endParaRPr lang="he-IL" altLang="tr-TR" b="1" smtClean="0">
              <a:solidFill>
                <a:srgbClr val="00B050"/>
              </a:solidFill>
              <a:latin typeface="Cambria" pitchFamily="18" charset="0"/>
            </a:endParaRPr>
          </a:p>
        </p:txBody>
      </p:sp>
      <p:grpSp>
        <p:nvGrpSpPr>
          <p:cNvPr id="8196" name="קבוצה 2"/>
          <p:cNvGrpSpPr>
            <a:grpSpLocks/>
          </p:cNvGrpSpPr>
          <p:nvPr/>
        </p:nvGrpSpPr>
        <p:grpSpPr bwMode="auto">
          <a:xfrm>
            <a:off x="7242175" y="5876925"/>
            <a:ext cx="1074738" cy="865188"/>
            <a:chOff x="7596188" y="5876925"/>
            <a:chExt cx="1074737" cy="865188"/>
          </a:xfrm>
        </p:grpSpPr>
        <p:pic>
          <p:nvPicPr>
            <p:cNvPr id="8197" name="Picture 6" descr="לוגו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5876925"/>
              <a:ext cx="5699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8" name="מלבן 7"/>
            <p:cNvSpPr>
              <a:spLocks noChangeArrowheads="1"/>
            </p:cNvSpPr>
            <p:nvPr/>
          </p:nvSpPr>
          <p:spPr bwMode="auto">
            <a:xfrm>
              <a:off x="7596188" y="6372225"/>
              <a:ext cx="1074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</a:pPr>
              <a:r>
                <a:rPr lang="en-US" altLang="tr-TR" b="1">
                  <a:solidFill>
                    <a:schemeClr val="accent2"/>
                  </a:solidFill>
                  <a:latin typeface="Cambria" pitchFamily="18" charset="0"/>
                </a:rPr>
                <a:t>Ben-Dor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29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0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58790"/>
              </p:ext>
            </p:extLst>
          </p:nvPr>
        </p:nvGraphicFramePr>
        <p:xfrm>
          <a:off x="323850" y="1268413"/>
          <a:ext cx="8640763" cy="1681162"/>
        </p:xfrm>
        <a:graphic>
          <a:graphicData uri="http://schemas.openxmlformats.org/drawingml/2006/table">
            <a:tbl>
              <a:tblPr rtl="1"/>
              <a:tblGrid>
                <a:gridCol w="1101806"/>
                <a:gridCol w="1015901"/>
                <a:gridCol w="308132"/>
                <a:gridCol w="308131"/>
                <a:gridCol w="308132"/>
                <a:gridCol w="1639634"/>
                <a:gridCol w="981929"/>
                <a:gridCol w="2977098"/>
              </a:tblGrid>
              <a:tr h="83956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Ebat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790" marB="467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Et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Rengi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790" marB="467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Renk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790" marB="467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Hasat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Zamanı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790" marB="467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Brix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790" marB="467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Adı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790" marB="467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59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60-70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8" marR="91438" marT="45710" marB="4571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8" marR="91438" marT="45710" marB="4571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he-IL" sz="1800" dirty="0"/>
                    </a:p>
                  </a:txBody>
                  <a:tcPr marL="91438" marR="91438" marT="45710" marB="4571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he-IL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8" marR="91438" marT="45710" marB="4571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he-IL" sz="1800" dirty="0"/>
                    </a:p>
                  </a:txBody>
                  <a:tcPr marL="91438" marR="91438" marT="45710" marB="4571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23/6</a:t>
                      </a:r>
                    </a:p>
                  </a:txBody>
                  <a:tcPr marL="89998" marR="89998" marT="46790" marB="467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89998" marR="89998" marT="46790" marB="467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MT 10-24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89998" marR="89998" marT="46790" marB="467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4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r-TR" b="1" smtClean="0">
                <a:solidFill>
                  <a:srgbClr val="006600"/>
                </a:solidFill>
                <a:latin typeface="Cambria" pitchFamily="18" charset="0"/>
              </a:rPr>
              <a:t>MT 10-24</a:t>
            </a:r>
          </a:p>
        </p:txBody>
      </p:sp>
      <p:pic>
        <p:nvPicPr>
          <p:cNvPr id="4099" name="Picture 5" descr="IMG_4575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692150"/>
            <a:ext cx="8561388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285750" y="6407150"/>
            <a:ext cx="5953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tr-TR" b="1">
                <a:solidFill>
                  <a:srgbClr val="CC0000"/>
                </a:solidFill>
                <a:latin typeface="Clarendon Condensed" pitchFamily="18" charset="0"/>
              </a:rPr>
              <a:t>25/6</a:t>
            </a:r>
          </a:p>
        </p:txBody>
      </p:sp>
      <p:pic>
        <p:nvPicPr>
          <p:cNvPr id="4101" name="Picture 6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6021388"/>
            <a:ext cx="56991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מלבן 10"/>
          <p:cNvSpPr>
            <a:spLocks noChangeArrowheads="1"/>
          </p:cNvSpPr>
          <p:nvPr/>
        </p:nvSpPr>
        <p:spPr bwMode="auto">
          <a:xfrm>
            <a:off x="7818438" y="6516688"/>
            <a:ext cx="1074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tr-TR" b="1">
                <a:solidFill>
                  <a:schemeClr val="accent2"/>
                </a:solidFill>
                <a:latin typeface="Cambria" pitchFamily="18" charset="0"/>
              </a:rPr>
              <a:t>Ben-Dor</a:t>
            </a:r>
          </a:p>
        </p:txBody>
      </p:sp>
    </p:spTree>
    <p:extLst>
      <p:ext uri="{BB962C8B-B14F-4D97-AF65-F5344CB8AC3E}">
        <p14:creationId xmlns:p14="http://schemas.microsoft.com/office/powerpoint/2010/main" val="11691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224</Words>
  <Application>Microsoft Office PowerPoint</Application>
  <PresentationFormat>Ekran Gösterisi (4:3)</PresentationFormat>
  <Paragraphs>114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3" baseType="lpstr">
      <vt:lpstr>Ofis Teması</vt:lpstr>
      <vt:lpstr>ben-dor@usa.net www.bendorfruits.co.il</vt:lpstr>
      <vt:lpstr>PowerPoint Sunusu</vt:lpstr>
      <vt:lpstr>Gelicious- NT 16-9</vt:lpstr>
      <vt:lpstr>Gelicious NT 16-9</vt:lpstr>
      <vt:lpstr>Gelicious- NT 16-9</vt:lpstr>
      <vt:lpstr>Gelicious- NT 16-9</vt:lpstr>
      <vt:lpstr>Gelicious- NT 16-9</vt:lpstr>
      <vt:lpstr>PowerPoint Sunusu</vt:lpstr>
      <vt:lpstr>MT 10-24</vt:lpstr>
      <vt:lpstr>MT 10-24</vt:lpstr>
      <vt:lpstr>MT 10-24</vt:lpstr>
      <vt:lpstr>MT 10-24</vt:lpstr>
      <vt:lpstr>MT 10-24</vt:lpstr>
      <vt:lpstr>APPLE   Odem Galina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2013- Odem Galina</vt:lpstr>
      <vt:lpstr>2013- Odem Galina</vt:lpstr>
      <vt:lpstr>2013- Odem Galina</vt:lpstr>
      <vt:lpstr>2013- Odem Galina</vt:lpstr>
      <vt:lpstr>2013- Odem Galina</vt:lpstr>
      <vt:lpstr>2013- Odem Galina</vt:lpstr>
      <vt:lpstr>2013- Odem Galina</vt:lpstr>
      <vt:lpstr>June 2013- Odem Galina</vt:lpstr>
      <vt:lpstr>June 2013- Odem Galina</vt:lpstr>
      <vt:lpstr>June 2013- Odem Galina</vt:lpstr>
      <vt:lpstr>July 2013- Pink Crunch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KozmiK-PC</dc:creator>
  <cp:lastModifiedBy>FİDAN ÜRETİCİLERİ ALT BİRLİĞİ</cp:lastModifiedBy>
  <cp:revision>4</cp:revision>
  <dcterms:created xsi:type="dcterms:W3CDTF">2013-12-23T09:32:56Z</dcterms:created>
  <dcterms:modified xsi:type="dcterms:W3CDTF">2013-12-23T13:12:14Z</dcterms:modified>
</cp:coreProperties>
</file>